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C61430-8C74-4242-8905-F7CC756C2BBC}" v="3" dt="2024-08-02T01:17:25.9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t180628@outlook.jp" userId="33289de93dafb658" providerId="LiveId" clId="{FBC61430-8C74-4242-8905-F7CC756C2BBC}"/>
    <pc:docChg chg="undo custSel addSld modSld">
      <pc:chgData name="kt180628@outlook.jp" userId="33289de93dafb658" providerId="LiveId" clId="{FBC61430-8C74-4242-8905-F7CC756C2BBC}" dt="2024-08-02T02:55:48.751" v="2693" actId="20577"/>
      <pc:docMkLst>
        <pc:docMk/>
      </pc:docMkLst>
      <pc:sldChg chg="delSp modSp new mod">
        <pc:chgData name="kt180628@outlook.jp" userId="33289de93dafb658" providerId="LiveId" clId="{FBC61430-8C74-4242-8905-F7CC756C2BBC}" dt="2024-07-18T06:00:59.755" v="1601" actId="20577"/>
        <pc:sldMkLst>
          <pc:docMk/>
          <pc:sldMk cId="2446166943" sldId="256"/>
        </pc:sldMkLst>
        <pc:spChg chg="mod">
          <ac:chgData name="kt180628@outlook.jp" userId="33289de93dafb658" providerId="LiveId" clId="{FBC61430-8C74-4242-8905-F7CC756C2BBC}" dt="2024-07-18T06:00:59.755" v="1601" actId="20577"/>
          <ac:spMkLst>
            <pc:docMk/>
            <pc:sldMk cId="2446166943" sldId="256"/>
            <ac:spMk id="2" creationId="{C09C9E6E-37F6-18E5-8C91-BB456F7E33B0}"/>
          </ac:spMkLst>
        </pc:spChg>
        <pc:spChg chg="del">
          <ac:chgData name="kt180628@outlook.jp" userId="33289de93dafb658" providerId="LiveId" clId="{FBC61430-8C74-4242-8905-F7CC756C2BBC}" dt="2024-07-18T04:05:05.480" v="29" actId="478"/>
          <ac:spMkLst>
            <pc:docMk/>
            <pc:sldMk cId="2446166943" sldId="256"/>
            <ac:spMk id="3" creationId="{CB3B2C04-6DF0-CC5C-EE37-A18FFA422D4F}"/>
          </ac:spMkLst>
        </pc:spChg>
      </pc:sldChg>
      <pc:sldChg chg="modSp new mod">
        <pc:chgData name="kt180628@outlook.jp" userId="33289de93dafb658" providerId="LiveId" clId="{FBC61430-8C74-4242-8905-F7CC756C2BBC}" dt="2024-07-25T01:17:29.104" v="1770" actId="20577"/>
        <pc:sldMkLst>
          <pc:docMk/>
          <pc:sldMk cId="3025777785" sldId="257"/>
        </pc:sldMkLst>
        <pc:spChg chg="mod">
          <ac:chgData name="kt180628@outlook.jp" userId="33289de93dafb658" providerId="LiveId" clId="{FBC61430-8C74-4242-8905-F7CC756C2BBC}" dt="2024-07-18T04:24:53.688" v="334" actId="403"/>
          <ac:spMkLst>
            <pc:docMk/>
            <pc:sldMk cId="3025777785" sldId="257"/>
            <ac:spMk id="2" creationId="{5B9FEF9A-339B-2E6E-0428-BA5AC68B1AE2}"/>
          </ac:spMkLst>
        </pc:spChg>
        <pc:spChg chg="mod">
          <ac:chgData name="kt180628@outlook.jp" userId="33289de93dafb658" providerId="LiveId" clId="{FBC61430-8C74-4242-8905-F7CC756C2BBC}" dt="2024-07-25T01:17:29.104" v="1770" actId="20577"/>
          <ac:spMkLst>
            <pc:docMk/>
            <pc:sldMk cId="3025777785" sldId="257"/>
            <ac:spMk id="3" creationId="{6075C6DE-EFD3-6E91-9140-A23AF6EE52BD}"/>
          </ac:spMkLst>
        </pc:spChg>
      </pc:sldChg>
      <pc:sldChg chg="addSp modSp new mod">
        <pc:chgData name="kt180628@outlook.jp" userId="33289de93dafb658" providerId="LiveId" clId="{FBC61430-8C74-4242-8905-F7CC756C2BBC}" dt="2024-08-02T01:19:46.095" v="2547" actId="404"/>
        <pc:sldMkLst>
          <pc:docMk/>
          <pc:sldMk cId="3563698243" sldId="258"/>
        </pc:sldMkLst>
        <pc:spChg chg="mod">
          <ac:chgData name="kt180628@outlook.jp" userId="33289de93dafb658" providerId="LiveId" clId="{FBC61430-8C74-4242-8905-F7CC756C2BBC}" dt="2024-07-18T04:24:48.786" v="332" actId="113"/>
          <ac:spMkLst>
            <pc:docMk/>
            <pc:sldMk cId="3563698243" sldId="258"/>
            <ac:spMk id="2" creationId="{CFF365D7-FC3F-2BC3-66E7-37D5714349B9}"/>
          </ac:spMkLst>
        </pc:spChg>
        <pc:spChg chg="mod">
          <ac:chgData name="kt180628@outlook.jp" userId="33289de93dafb658" providerId="LiveId" clId="{FBC61430-8C74-4242-8905-F7CC756C2BBC}" dt="2024-08-02T01:19:46.095" v="2547" actId="404"/>
          <ac:spMkLst>
            <pc:docMk/>
            <pc:sldMk cId="3563698243" sldId="258"/>
            <ac:spMk id="3" creationId="{A2BA7F7D-B1EC-FA77-8BD9-1BBCA9895921}"/>
          </ac:spMkLst>
        </pc:spChg>
        <pc:spChg chg="add mod">
          <ac:chgData name="kt180628@outlook.jp" userId="33289de93dafb658" providerId="LiveId" clId="{FBC61430-8C74-4242-8905-F7CC756C2BBC}" dt="2024-08-02T01:19:22.724" v="2520" actId="1076"/>
          <ac:spMkLst>
            <pc:docMk/>
            <pc:sldMk cId="3563698243" sldId="258"/>
            <ac:spMk id="4" creationId="{04003302-1475-34F2-5F14-9DD028DD5FCA}"/>
          </ac:spMkLst>
        </pc:spChg>
      </pc:sldChg>
      <pc:sldChg chg="modSp new mod">
        <pc:chgData name="kt180628@outlook.jp" userId="33289de93dafb658" providerId="LiveId" clId="{FBC61430-8C74-4242-8905-F7CC756C2BBC}" dt="2024-08-02T02:55:48.751" v="2693" actId="20577"/>
        <pc:sldMkLst>
          <pc:docMk/>
          <pc:sldMk cId="1093603282" sldId="259"/>
        </pc:sldMkLst>
        <pc:spChg chg="mod">
          <ac:chgData name="kt180628@outlook.jp" userId="33289de93dafb658" providerId="LiveId" clId="{FBC61430-8C74-4242-8905-F7CC756C2BBC}" dt="2024-07-18T04:24:43.284" v="330" actId="113"/>
          <ac:spMkLst>
            <pc:docMk/>
            <pc:sldMk cId="1093603282" sldId="259"/>
            <ac:spMk id="2" creationId="{3F33F901-E49B-A63D-3AE4-D7D4DCB7FBD3}"/>
          </ac:spMkLst>
        </pc:spChg>
        <pc:spChg chg="mod">
          <ac:chgData name="kt180628@outlook.jp" userId="33289de93dafb658" providerId="LiveId" clId="{FBC61430-8C74-4242-8905-F7CC756C2BBC}" dt="2024-08-02T02:55:48.751" v="2693" actId="20577"/>
          <ac:spMkLst>
            <pc:docMk/>
            <pc:sldMk cId="1093603282" sldId="259"/>
            <ac:spMk id="3" creationId="{948EC205-926B-0102-9DB7-22F47A6A0726}"/>
          </ac:spMkLst>
        </pc:spChg>
      </pc:sldChg>
      <pc:sldChg chg="modSp new mod">
        <pc:chgData name="kt180628@outlook.jp" userId="33289de93dafb658" providerId="LiveId" clId="{FBC61430-8C74-4242-8905-F7CC756C2BBC}" dt="2024-08-02T01:16:56.615" v="2493" actId="207"/>
        <pc:sldMkLst>
          <pc:docMk/>
          <pc:sldMk cId="2268501765" sldId="260"/>
        </pc:sldMkLst>
        <pc:spChg chg="mod">
          <ac:chgData name="kt180628@outlook.jp" userId="33289de93dafb658" providerId="LiveId" clId="{FBC61430-8C74-4242-8905-F7CC756C2BBC}" dt="2024-07-18T04:24:38.763" v="328" actId="113"/>
          <ac:spMkLst>
            <pc:docMk/>
            <pc:sldMk cId="2268501765" sldId="260"/>
            <ac:spMk id="2" creationId="{934DD754-ECF3-DDF1-725E-CDE4D2C1168F}"/>
          </ac:spMkLst>
        </pc:spChg>
        <pc:spChg chg="mod">
          <ac:chgData name="kt180628@outlook.jp" userId="33289de93dafb658" providerId="LiveId" clId="{FBC61430-8C74-4242-8905-F7CC756C2BBC}" dt="2024-08-02T01:16:56.615" v="2493" actId="207"/>
          <ac:spMkLst>
            <pc:docMk/>
            <pc:sldMk cId="2268501765" sldId="260"/>
            <ac:spMk id="3" creationId="{FA612D6E-373F-BA0B-EDFC-EC8076E1F67C}"/>
          </ac:spMkLst>
        </pc:spChg>
      </pc:sldChg>
      <pc:sldChg chg="modSp new mod">
        <pc:chgData name="kt180628@outlook.jp" userId="33289de93dafb658" providerId="LiveId" clId="{FBC61430-8C74-4242-8905-F7CC756C2BBC}" dt="2024-08-02T02:52:54.679" v="2637" actId="27636"/>
        <pc:sldMkLst>
          <pc:docMk/>
          <pc:sldMk cId="122967745" sldId="261"/>
        </pc:sldMkLst>
        <pc:spChg chg="mod">
          <ac:chgData name="kt180628@outlook.jp" userId="33289de93dafb658" providerId="LiveId" clId="{FBC61430-8C74-4242-8905-F7CC756C2BBC}" dt="2024-07-18T04:24:32.363" v="325" actId="113"/>
          <ac:spMkLst>
            <pc:docMk/>
            <pc:sldMk cId="122967745" sldId="261"/>
            <ac:spMk id="2" creationId="{EE2E8160-8B7F-5822-3125-940AD0A0CAAE}"/>
          </ac:spMkLst>
        </pc:spChg>
        <pc:spChg chg="mod">
          <ac:chgData name="kt180628@outlook.jp" userId="33289de93dafb658" providerId="LiveId" clId="{FBC61430-8C74-4242-8905-F7CC756C2BBC}" dt="2024-08-02T02:52:54.679" v="2637" actId="27636"/>
          <ac:spMkLst>
            <pc:docMk/>
            <pc:sldMk cId="122967745" sldId="261"/>
            <ac:spMk id="3" creationId="{4EEB1A38-643C-896D-2FB9-6EAF2F258CCD}"/>
          </ac:spMkLst>
        </pc:spChg>
      </pc:sldChg>
      <pc:sldChg chg="addSp delSp modSp new mod">
        <pc:chgData name="kt180628@outlook.jp" userId="33289de93dafb658" providerId="LiveId" clId="{FBC61430-8C74-4242-8905-F7CC756C2BBC}" dt="2024-07-19T00:38:04.237" v="1726" actId="20577"/>
        <pc:sldMkLst>
          <pc:docMk/>
          <pc:sldMk cId="3611422835" sldId="262"/>
        </pc:sldMkLst>
        <pc:spChg chg="mod">
          <ac:chgData name="kt180628@outlook.jp" userId="33289de93dafb658" providerId="LiveId" clId="{FBC61430-8C74-4242-8905-F7CC756C2BBC}" dt="2024-07-18T04:24:27.418" v="324" actId="113"/>
          <ac:spMkLst>
            <pc:docMk/>
            <pc:sldMk cId="3611422835" sldId="262"/>
            <ac:spMk id="2" creationId="{08E194CB-4CB1-2E99-9BEC-1097FAD8E64D}"/>
          </ac:spMkLst>
        </pc:spChg>
        <pc:spChg chg="mod">
          <ac:chgData name="kt180628@outlook.jp" userId="33289de93dafb658" providerId="LiveId" clId="{FBC61430-8C74-4242-8905-F7CC756C2BBC}" dt="2024-07-19T00:38:04.237" v="1726" actId="20577"/>
          <ac:spMkLst>
            <pc:docMk/>
            <pc:sldMk cId="3611422835" sldId="262"/>
            <ac:spMk id="3" creationId="{0607EF34-5041-70ED-BB25-8F0E6971DB61}"/>
          </ac:spMkLst>
        </pc:spChg>
        <pc:picChg chg="add del">
          <ac:chgData name="kt180628@outlook.jp" userId="33289de93dafb658" providerId="LiveId" clId="{FBC61430-8C74-4242-8905-F7CC756C2BBC}" dt="2024-07-19T00:36:26.954" v="1647" actId="478"/>
          <ac:picMkLst>
            <pc:docMk/>
            <pc:sldMk cId="3611422835" sldId="262"/>
            <ac:picMk id="5" creationId="{72C22838-1B5E-523B-AE4B-5624D21EA12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18BDD3-E8C7-63D3-76CF-87BBA461A1A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0A67DEF-375A-CFE8-BFF6-64D5A1B4BB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CA11CBF-72C8-17CC-2A55-EAB11EE00925}"/>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5" name="フッター プレースホルダー 4">
            <a:extLst>
              <a:ext uri="{FF2B5EF4-FFF2-40B4-BE49-F238E27FC236}">
                <a16:creationId xmlns:a16="http://schemas.microsoft.com/office/drawing/2014/main" id="{6DD18755-207C-0730-D682-0954CEADCE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BA42AE-2B36-80C0-47B9-7AF3C529980D}"/>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389689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78AA00-38F3-C5A1-0283-A9048A47B81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6F6E3E-6804-6B74-3504-47D71C6D921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2C9709-C113-9F91-2D2C-F57A4FE299C3}"/>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5" name="フッター プレースホルダー 4">
            <a:extLst>
              <a:ext uri="{FF2B5EF4-FFF2-40B4-BE49-F238E27FC236}">
                <a16:creationId xmlns:a16="http://schemas.microsoft.com/office/drawing/2014/main" id="{B63C21D5-CED3-9303-DFA3-9FF03ABE64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34982A-116F-F7BB-EF08-08263027F266}"/>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124565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4B5586F-85DA-2475-CA15-FD5F545F1EA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07852C6-7834-8ACE-766C-818E9EF160B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270269A-7403-080A-55BF-3CED77942432}"/>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5" name="フッター プレースホルダー 4">
            <a:extLst>
              <a:ext uri="{FF2B5EF4-FFF2-40B4-BE49-F238E27FC236}">
                <a16:creationId xmlns:a16="http://schemas.microsoft.com/office/drawing/2014/main" id="{870DC51E-7CB8-027D-F0D2-0E51168EA1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6FAD01-9C55-3273-E6D6-3BA6D036AAE4}"/>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2424193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90E959-05E5-4B18-0D92-613EB12A3B3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C02AB23-E6D2-F86F-6DBB-DCEC99B5529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B70FEC-9A41-FE7E-E681-1E2A5F9E7B47}"/>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5" name="フッター プレースホルダー 4">
            <a:extLst>
              <a:ext uri="{FF2B5EF4-FFF2-40B4-BE49-F238E27FC236}">
                <a16:creationId xmlns:a16="http://schemas.microsoft.com/office/drawing/2014/main" id="{7C29186B-F587-D177-A7A1-3C990B7F85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EE67AD1-ACDF-C518-7926-CC644A2596BB}"/>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375059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05ABBF-662D-688D-3AD3-01DA3BA8E2D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C55272-8E05-FBAD-959E-673DA44BD8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593A33B-50FD-64B4-373B-6F2FE80BDEC9}"/>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5" name="フッター プレースホルダー 4">
            <a:extLst>
              <a:ext uri="{FF2B5EF4-FFF2-40B4-BE49-F238E27FC236}">
                <a16:creationId xmlns:a16="http://schemas.microsoft.com/office/drawing/2014/main" id="{534338C8-E2E7-D8DA-4226-1B5BA713A0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D2F500-30C3-E7C5-A38B-94A86F082C94}"/>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2641745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89E4A1-B3BA-60F7-72FA-78AF09F4EF2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4BBC9F-A665-BEC5-990D-4E1797BA3DB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BD1E7D6-C20F-216C-CDC9-E87737B099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D3AAF6F-12A0-945F-E2DF-6DA960D8DD02}"/>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6" name="フッター プレースホルダー 5">
            <a:extLst>
              <a:ext uri="{FF2B5EF4-FFF2-40B4-BE49-F238E27FC236}">
                <a16:creationId xmlns:a16="http://schemas.microsoft.com/office/drawing/2014/main" id="{60D53B50-539E-B936-0E66-9EB70B533AB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528CA57-AF86-ACC0-D0AD-58EC1113BE51}"/>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206702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C03DD-F38F-F7EB-7267-05DD55E2EBA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E6B29C8-F109-9F67-D7BC-3926ACE1A7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38EAA21-EADC-F114-C9BB-426680BF2C0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74E4AD8-28CB-7EEB-17EA-58559BB34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1D4F692-3212-02EA-CE30-69C114495D4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EC1C288-DCB1-7504-F4AB-91F4DD455E7F}"/>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8" name="フッター プレースホルダー 7">
            <a:extLst>
              <a:ext uri="{FF2B5EF4-FFF2-40B4-BE49-F238E27FC236}">
                <a16:creationId xmlns:a16="http://schemas.microsoft.com/office/drawing/2014/main" id="{7F753148-6C48-BEB5-65F1-A19942164EA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5880B39-11A1-6272-8E89-0E8F547F3000}"/>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3356069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DEF8B1-85A5-1BB8-8D62-CB22F169557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63202F2-BA37-1098-6D61-CED310DB8C80}"/>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4" name="フッター プレースホルダー 3">
            <a:extLst>
              <a:ext uri="{FF2B5EF4-FFF2-40B4-BE49-F238E27FC236}">
                <a16:creationId xmlns:a16="http://schemas.microsoft.com/office/drawing/2014/main" id="{F5B51FD7-52C0-DEA5-1C72-6EE8D3A1E94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556662C-408B-CE47-2955-7DA14D033555}"/>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337198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6439B2A-AF72-D0F4-CB03-DFC84AF18229}"/>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3" name="フッター プレースホルダー 2">
            <a:extLst>
              <a:ext uri="{FF2B5EF4-FFF2-40B4-BE49-F238E27FC236}">
                <a16:creationId xmlns:a16="http://schemas.microsoft.com/office/drawing/2014/main" id="{1DC7A347-7607-B478-9A1B-7E0C323A9EA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5A69581-6040-4985-FDC0-CD91D77EF7EE}"/>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172842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DFAD1A-28D7-EA93-EF0C-C2DF2939B1A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AE07E2-3C9D-DC4E-3976-124AAB3E45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5CF22C1-01F4-86B5-DE1F-49489E80E5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83CD594-F9FF-957F-E3F4-0AB2D9AE367E}"/>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6" name="フッター プレースホルダー 5">
            <a:extLst>
              <a:ext uri="{FF2B5EF4-FFF2-40B4-BE49-F238E27FC236}">
                <a16:creationId xmlns:a16="http://schemas.microsoft.com/office/drawing/2014/main" id="{5DC46526-74DB-C1EB-42C6-603AE71D665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FB52EB-6766-5A4F-D7EF-8871E35BC1EB}"/>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3078611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17FDD4-7622-B74F-A3A8-FE6906D1E54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EB1EFC8-E6C9-D071-0909-9D40409286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0A0A149-CF85-7C47-8430-F039C41BE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5A4DDF4-9039-BF0E-124B-9DA689E817E6}"/>
              </a:ext>
            </a:extLst>
          </p:cNvPr>
          <p:cNvSpPr>
            <a:spLocks noGrp="1"/>
          </p:cNvSpPr>
          <p:nvPr>
            <p:ph type="dt" sz="half" idx="10"/>
          </p:nvPr>
        </p:nvSpPr>
        <p:spPr/>
        <p:txBody>
          <a:bodyPr/>
          <a:lstStyle/>
          <a:p>
            <a:fld id="{827C24A8-F966-444F-B3A8-63B3AF6C7B62}" type="datetimeFigureOut">
              <a:rPr kumimoji="1" lang="ja-JP" altLang="en-US" smtClean="0"/>
              <a:t>2024/10/29</a:t>
            </a:fld>
            <a:endParaRPr kumimoji="1" lang="ja-JP" altLang="en-US"/>
          </a:p>
        </p:txBody>
      </p:sp>
      <p:sp>
        <p:nvSpPr>
          <p:cNvPr id="6" name="フッター プレースホルダー 5">
            <a:extLst>
              <a:ext uri="{FF2B5EF4-FFF2-40B4-BE49-F238E27FC236}">
                <a16:creationId xmlns:a16="http://schemas.microsoft.com/office/drawing/2014/main" id="{BACAF05F-FE6F-55B1-35C8-C335D0BB5B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92B328-B34D-43D1-75B1-8373C59EA011}"/>
              </a:ext>
            </a:extLst>
          </p:cNvPr>
          <p:cNvSpPr>
            <a:spLocks noGrp="1"/>
          </p:cNvSpPr>
          <p:nvPr>
            <p:ph type="sldNum" sz="quarter" idx="12"/>
          </p:nvPr>
        </p:nvSpPr>
        <p:spPr/>
        <p:txBody>
          <a:body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268122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8505802-4972-A06F-E23D-81EFDB8B92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41100D-60A0-7E78-8D53-20701DEC8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56CD3A-AC02-5959-2F1D-9569D95FB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27C24A8-F966-444F-B3A8-63B3AF6C7B62}" type="datetimeFigureOut">
              <a:rPr kumimoji="1" lang="ja-JP" altLang="en-US" smtClean="0"/>
              <a:t>2024/10/29</a:t>
            </a:fld>
            <a:endParaRPr kumimoji="1" lang="ja-JP" altLang="en-US"/>
          </a:p>
        </p:txBody>
      </p:sp>
      <p:sp>
        <p:nvSpPr>
          <p:cNvPr id="5" name="フッター プレースホルダー 4">
            <a:extLst>
              <a:ext uri="{FF2B5EF4-FFF2-40B4-BE49-F238E27FC236}">
                <a16:creationId xmlns:a16="http://schemas.microsoft.com/office/drawing/2014/main" id="{F58DE5A0-8698-E54E-7859-1DD90E8A52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E67DC3F-6E87-E978-0DE1-3D9B8F0F2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F58B9C6-BD60-4788-9B76-C15EF166147A}" type="slidenum">
              <a:rPr kumimoji="1" lang="ja-JP" altLang="en-US" smtClean="0"/>
              <a:t>‹#›</a:t>
            </a:fld>
            <a:endParaRPr kumimoji="1" lang="ja-JP" altLang="en-US"/>
          </a:p>
        </p:txBody>
      </p:sp>
    </p:spTree>
    <p:extLst>
      <p:ext uri="{BB962C8B-B14F-4D97-AF65-F5344CB8AC3E}">
        <p14:creationId xmlns:p14="http://schemas.microsoft.com/office/powerpoint/2010/main" val="2078412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9C9E6E-37F6-18E5-8C91-BB456F7E33B0}"/>
              </a:ext>
            </a:extLst>
          </p:cNvPr>
          <p:cNvSpPr>
            <a:spLocks noGrp="1"/>
          </p:cNvSpPr>
          <p:nvPr>
            <p:ph type="ctrTitle"/>
          </p:nvPr>
        </p:nvSpPr>
        <p:spPr>
          <a:xfrm>
            <a:off x="452582" y="2595417"/>
            <a:ext cx="11286836" cy="1330181"/>
          </a:xfrm>
        </p:spPr>
        <p:txBody>
          <a:bodyPr>
            <a:normAutofit fontScale="90000"/>
          </a:bodyPr>
          <a:lstStyle/>
          <a:p>
            <a:r>
              <a:rPr lang="ja-JP" altLang="en-US" b="1" dirty="0"/>
              <a:t>九州タブチ</a:t>
            </a:r>
            <a:r>
              <a:rPr kumimoji="1" lang="ja-JP" altLang="en-US" b="1" dirty="0"/>
              <a:t>における</a:t>
            </a:r>
            <a:r>
              <a:rPr kumimoji="1" lang="en-US" altLang="ja-JP" b="1" dirty="0"/>
              <a:t>DX</a:t>
            </a:r>
            <a:r>
              <a:rPr kumimoji="1" lang="ja-JP" altLang="en-US" b="1" dirty="0"/>
              <a:t>戦略について</a:t>
            </a:r>
          </a:p>
        </p:txBody>
      </p:sp>
    </p:spTree>
    <p:extLst>
      <p:ext uri="{BB962C8B-B14F-4D97-AF65-F5344CB8AC3E}">
        <p14:creationId xmlns:p14="http://schemas.microsoft.com/office/powerpoint/2010/main" val="244616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9FEF9A-339B-2E6E-0428-BA5AC68B1AE2}"/>
              </a:ext>
            </a:extLst>
          </p:cNvPr>
          <p:cNvSpPr>
            <a:spLocks noGrp="1"/>
          </p:cNvSpPr>
          <p:nvPr>
            <p:ph type="title"/>
          </p:nvPr>
        </p:nvSpPr>
        <p:spPr/>
        <p:txBody>
          <a:bodyPr>
            <a:normAutofit/>
          </a:bodyPr>
          <a:lstStyle/>
          <a:p>
            <a:r>
              <a:rPr lang="ja-JP" altLang="en-US" sz="3600" b="1" dirty="0"/>
              <a:t>１． 企業経営の方向性及び情報処理技術の活用の方向性</a:t>
            </a:r>
            <a:endParaRPr kumimoji="1" lang="ja-JP" altLang="en-US" sz="3600" b="1" dirty="0"/>
          </a:p>
        </p:txBody>
      </p:sp>
      <p:sp>
        <p:nvSpPr>
          <p:cNvPr id="3" name="コンテンツ プレースホルダー 2">
            <a:extLst>
              <a:ext uri="{FF2B5EF4-FFF2-40B4-BE49-F238E27FC236}">
                <a16:creationId xmlns:a16="http://schemas.microsoft.com/office/drawing/2014/main" id="{6075C6DE-EFD3-6E91-9140-A23AF6EE52BD}"/>
              </a:ext>
            </a:extLst>
          </p:cNvPr>
          <p:cNvSpPr>
            <a:spLocks noGrp="1"/>
          </p:cNvSpPr>
          <p:nvPr>
            <p:ph idx="1"/>
          </p:nvPr>
        </p:nvSpPr>
        <p:spPr/>
        <p:txBody>
          <a:bodyPr>
            <a:normAutofit fontScale="92500" lnSpcReduction="10000"/>
          </a:bodyPr>
          <a:lstStyle/>
          <a:p>
            <a:r>
              <a:rPr lang="en-US" altLang="ja-JP" dirty="0"/>
              <a:t>DX</a:t>
            </a:r>
            <a:r>
              <a:rPr lang="ja-JP" altLang="en-US" dirty="0"/>
              <a:t>方針 </a:t>
            </a:r>
            <a:endParaRPr lang="en-US" altLang="ja-JP" dirty="0"/>
          </a:p>
          <a:p>
            <a:pPr marL="0" indent="0">
              <a:buNone/>
            </a:pPr>
            <a:r>
              <a:rPr lang="ja-JP" altLang="en-US" dirty="0"/>
              <a:t>「スマートファクトリーの実現に向けてＤＸを活用強化し、新たな価値創造に取り組みます」</a:t>
            </a:r>
            <a:endParaRPr lang="en-US" altLang="ja-JP" dirty="0"/>
          </a:p>
          <a:p>
            <a:pPr marL="0" indent="0">
              <a:buNone/>
            </a:pPr>
            <a:endParaRPr lang="ja-JP" altLang="en-US" dirty="0"/>
          </a:p>
          <a:p>
            <a:pPr marL="0" indent="0">
              <a:buNone/>
            </a:pPr>
            <a:r>
              <a:rPr lang="ja-JP" altLang="en-US" dirty="0"/>
              <a:t>○コア事業の機能強化</a:t>
            </a:r>
          </a:p>
          <a:p>
            <a:pPr marL="0" indent="0">
              <a:buNone/>
            </a:pPr>
            <a:r>
              <a:rPr lang="ja-JP" altLang="en-US" dirty="0"/>
              <a:t>　・</a:t>
            </a:r>
            <a:r>
              <a:rPr lang="en-US" altLang="ja-JP" dirty="0"/>
              <a:t>AI</a:t>
            </a:r>
            <a:r>
              <a:rPr lang="ja-JP" altLang="en-US" dirty="0"/>
              <a:t>、</a:t>
            </a:r>
            <a:r>
              <a:rPr lang="en-US" altLang="ja-JP" dirty="0"/>
              <a:t>IoT</a:t>
            </a:r>
            <a:r>
              <a:rPr lang="ja-JP" altLang="en-US" dirty="0"/>
              <a:t>を駆使したムダのない製造</a:t>
            </a:r>
          </a:p>
          <a:p>
            <a:endParaRPr lang="ja-JP" altLang="en-US" dirty="0"/>
          </a:p>
          <a:p>
            <a:pPr marL="0" indent="0">
              <a:buNone/>
            </a:pPr>
            <a:r>
              <a:rPr lang="ja-JP" altLang="en-US" dirty="0"/>
              <a:t>○経営基盤の強化</a:t>
            </a:r>
          </a:p>
          <a:p>
            <a:pPr marL="0" indent="0">
              <a:buNone/>
            </a:pPr>
            <a:r>
              <a:rPr lang="ja-JP" altLang="en-US" dirty="0"/>
              <a:t>　・働きやすく、働きがいのある職場づくり</a:t>
            </a:r>
          </a:p>
          <a:p>
            <a:pPr marL="0" indent="0">
              <a:buNone/>
            </a:pPr>
            <a:r>
              <a:rPr lang="ja-JP" altLang="en-US" dirty="0"/>
              <a:t>　・</a:t>
            </a:r>
            <a:r>
              <a:rPr lang="en-US" altLang="ja-JP" dirty="0"/>
              <a:t>QCD</a:t>
            </a:r>
            <a:r>
              <a:rPr lang="ja-JP" altLang="en-US" dirty="0"/>
              <a:t>の強化、競争力の向上</a:t>
            </a:r>
            <a:endParaRPr kumimoji="1" lang="ja-JP" altLang="en-US" dirty="0"/>
          </a:p>
        </p:txBody>
      </p:sp>
    </p:spTree>
    <p:extLst>
      <p:ext uri="{BB962C8B-B14F-4D97-AF65-F5344CB8AC3E}">
        <p14:creationId xmlns:p14="http://schemas.microsoft.com/office/powerpoint/2010/main" val="302577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F365D7-FC3F-2BC3-66E7-37D5714349B9}"/>
              </a:ext>
            </a:extLst>
          </p:cNvPr>
          <p:cNvSpPr>
            <a:spLocks noGrp="1"/>
          </p:cNvSpPr>
          <p:nvPr>
            <p:ph type="title"/>
          </p:nvPr>
        </p:nvSpPr>
        <p:spPr/>
        <p:txBody>
          <a:bodyPr>
            <a:normAutofit/>
          </a:bodyPr>
          <a:lstStyle/>
          <a:p>
            <a:r>
              <a:rPr lang="en-US" altLang="ja-JP" sz="3600" b="1" dirty="0"/>
              <a:t>2</a:t>
            </a:r>
            <a:r>
              <a:rPr lang="ja-JP" altLang="en-US" sz="3600" b="1" dirty="0"/>
              <a:t>． 企業経営及び情報処理技術の活用の具体的な戦略 </a:t>
            </a:r>
            <a:endParaRPr kumimoji="1" lang="ja-JP" altLang="en-US" sz="3600" b="1" dirty="0"/>
          </a:p>
        </p:txBody>
      </p:sp>
      <p:sp>
        <p:nvSpPr>
          <p:cNvPr id="3" name="コンテンツ プレースホルダー 2">
            <a:extLst>
              <a:ext uri="{FF2B5EF4-FFF2-40B4-BE49-F238E27FC236}">
                <a16:creationId xmlns:a16="http://schemas.microsoft.com/office/drawing/2014/main" id="{A2BA7F7D-B1EC-FA77-8BD9-1BBCA9895921}"/>
              </a:ext>
            </a:extLst>
          </p:cNvPr>
          <p:cNvSpPr>
            <a:spLocks noGrp="1"/>
          </p:cNvSpPr>
          <p:nvPr>
            <p:ph idx="1"/>
          </p:nvPr>
        </p:nvSpPr>
        <p:spPr>
          <a:xfrm>
            <a:off x="838200" y="1594716"/>
            <a:ext cx="10515600" cy="4351338"/>
          </a:xfrm>
        </p:spPr>
        <p:txBody>
          <a:bodyPr>
            <a:normAutofit fontScale="92500" lnSpcReduction="20000"/>
          </a:bodyPr>
          <a:lstStyle/>
          <a:p>
            <a:pPr marL="0" indent="0">
              <a:buNone/>
            </a:pPr>
            <a:endParaRPr lang="en-US" altLang="ja-JP" dirty="0"/>
          </a:p>
          <a:p>
            <a:pPr marL="0" indent="0">
              <a:buNone/>
            </a:pPr>
            <a:r>
              <a:rPr lang="ja-JP" altLang="en-US" dirty="0"/>
              <a:t> ① 業務オペレーションの変革</a:t>
            </a:r>
            <a:endParaRPr lang="en-US" altLang="ja-JP" dirty="0"/>
          </a:p>
          <a:p>
            <a:pPr marL="0" indent="0">
              <a:lnSpc>
                <a:spcPct val="120000"/>
              </a:lnSpc>
              <a:buNone/>
            </a:pPr>
            <a:r>
              <a:rPr lang="ja-JP" altLang="en-US" dirty="0"/>
              <a:t> ルーティンワークの工数削減や、迅速なフィードバック、一貫性のあるデータ管理のために、</a:t>
            </a:r>
            <a:r>
              <a:rPr lang="en-US" altLang="ja-JP" dirty="0"/>
              <a:t>IT</a:t>
            </a:r>
            <a:r>
              <a:rPr lang="ja-JP" altLang="en-US" dirty="0"/>
              <a:t>、</a:t>
            </a:r>
            <a:r>
              <a:rPr lang="en-US" altLang="ja-JP" dirty="0"/>
              <a:t>RPA</a:t>
            </a:r>
            <a:r>
              <a:rPr lang="ja-JP" altLang="en-US" dirty="0"/>
              <a:t>、</a:t>
            </a:r>
            <a:r>
              <a:rPr lang="en-US" altLang="ja-JP" dirty="0"/>
              <a:t>AI</a:t>
            </a:r>
            <a:r>
              <a:rPr lang="ja-JP" altLang="en-US" dirty="0"/>
              <a:t>などのデジタル技術を活用し、業務効率や生産性アップ、品質の向上を目指します。</a:t>
            </a:r>
            <a:endParaRPr lang="en-US" altLang="ja-JP" dirty="0"/>
          </a:p>
          <a:p>
            <a:pPr marL="0" indent="0">
              <a:buNone/>
            </a:pPr>
            <a:r>
              <a:rPr lang="ja-JP" altLang="en-US" dirty="0"/>
              <a:t> </a:t>
            </a:r>
            <a:endParaRPr lang="en-US" altLang="ja-JP" dirty="0"/>
          </a:p>
          <a:p>
            <a:pPr marL="0" indent="0">
              <a:buNone/>
            </a:pPr>
            <a:r>
              <a:rPr lang="ja-JP" altLang="en-US" dirty="0"/>
              <a:t> ② スマートファクトリー化によるものづくりの変革</a:t>
            </a:r>
            <a:endParaRPr lang="en-US" altLang="ja-JP" dirty="0"/>
          </a:p>
          <a:p>
            <a:pPr marL="0" indent="0">
              <a:lnSpc>
                <a:spcPct val="120000"/>
              </a:lnSpc>
              <a:buNone/>
            </a:pPr>
            <a:r>
              <a:rPr lang="ja-JP" altLang="en-US" dirty="0"/>
              <a:t> </a:t>
            </a:r>
            <a:r>
              <a:rPr lang="en-US" altLang="ja-JP" dirty="0"/>
              <a:t>IoT</a:t>
            </a:r>
            <a:r>
              <a:rPr lang="ja-JP" altLang="en-US" dirty="0"/>
              <a:t>や</a:t>
            </a:r>
            <a:r>
              <a:rPr lang="en-US" altLang="ja-JP" dirty="0"/>
              <a:t>AI</a:t>
            </a:r>
            <a:r>
              <a:rPr lang="ja-JP" altLang="en-US" dirty="0"/>
              <a:t>といったデジタル技術を活用した見える化や自動化を促進し、市場競争力を強化するとともに、</a:t>
            </a:r>
            <a:r>
              <a:rPr lang="en-US" altLang="ja-JP" sz="1500" dirty="0"/>
              <a:t>※</a:t>
            </a:r>
            <a:r>
              <a:rPr lang="ja-JP" altLang="en-US" dirty="0"/>
              <a:t>ゲーミフィケーションを取り入れた成長を実感できるしくみを構築し、働きがいに繋げていきます。</a:t>
            </a:r>
            <a:endParaRPr kumimoji="1" lang="ja-JP" altLang="en-US" dirty="0"/>
          </a:p>
        </p:txBody>
      </p:sp>
      <p:sp>
        <p:nvSpPr>
          <p:cNvPr id="4" name="テキスト ボックス 3">
            <a:extLst>
              <a:ext uri="{FF2B5EF4-FFF2-40B4-BE49-F238E27FC236}">
                <a16:creationId xmlns:a16="http://schemas.microsoft.com/office/drawing/2014/main" id="{04003302-1475-34F2-5F14-9DD028DD5FCA}"/>
              </a:ext>
            </a:extLst>
          </p:cNvPr>
          <p:cNvSpPr txBox="1"/>
          <p:nvPr/>
        </p:nvSpPr>
        <p:spPr>
          <a:xfrm>
            <a:off x="838200" y="5946054"/>
            <a:ext cx="10515600" cy="584775"/>
          </a:xfrm>
          <a:prstGeom prst="rect">
            <a:avLst/>
          </a:prstGeom>
          <a:noFill/>
        </p:spPr>
        <p:txBody>
          <a:bodyPr wrap="square" rtlCol="0">
            <a:spAutoFit/>
          </a:bodyPr>
          <a:lstStyle/>
          <a:p>
            <a:r>
              <a:rPr kumimoji="1" lang="en-US" altLang="ja-JP" sz="1600" dirty="0">
                <a:solidFill>
                  <a:srgbClr val="0000FF"/>
                </a:solidFill>
              </a:rPr>
              <a:t>※</a:t>
            </a:r>
            <a:r>
              <a:rPr kumimoji="1" lang="ja-JP" altLang="en-US" sz="1600" dirty="0">
                <a:solidFill>
                  <a:srgbClr val="0000FF"/>
                </a:solidFill>
              </a:rPr>
              <a:t>ゲーミフィケーション：</a:t>
            </a:r>
            <a:r>
              <a:rPr lang="ja-JP" altLang="en-US" sz="1600" b="0" i="0" dirty="0">
                <a:solidFill>
                  <a:srgbClr val="0000FF"/>
                </a:solidFill>
                <a:effectLst/>
                <a:highlight>
                  <a:srgbClr val="FFFFFF"/>
                </a:highlight>
                <a:latin typeface="Arial" panose="020B0604020202020204" pitchFamily="34" charset="0"/>
              </a:rPr>
              <a:t>ゲームにでてくる「レベルアップ」や「スコア競争」など、ゲームで利用される要素を盛り込むことで、参加者を楽しく熱中させ、 学習や目標達成へのモチベーションを高めよう とするもの</a:t>
            </a:r>
            <a:endParaRPr kumimoji="1" lang="ja-JP" altLang="en-US" sz="1600" dirty="0">
              <a:solidFill>
                <a:srgbClr val="0000FF"/>
              </a:solidFill>
            </a:endParaRPr>
          </a:p>
        </p:txBody>
      </p:sp>
    </p:spTree>
    <p:extLst>
      <p:ext uri="{BB962C8B-B14F-4D97-AF65-F5344CB8AC3E}">
        <p14:creationId xmlns:p14="http://schemas.microsoft.com/office/powerpoint/2010/main" val="356369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3F901-E49B-A63D-3AE4-D7D4DCB7FBD3}"/>
              </a:ext>
            </a:extLst>
          </p:cNvPr>
          <p:cNvSpPr>
            <a:spLocks noGrp="1"/>
          </p:cNvSpPr>
          <p:nvPr>
            <p:ph type="title"/>
          </p:nvPr>
        </p:nvSpPr>
        <p:spPr/>
        <p:txBody>
          <a:bodyPr>
            <a:normAutofit/>
          </a:bodyPr>
          <a:lstStyle/>
          <a:p>
            <a:r>
              <a:rPr lang="ja-JP" altLang="en-US" sz="3600" b="1" dirty="0"/>
              <a:t>３． 戦略を効果的に進めるための体制 </a:t>
            </a:r>
            <a:endParaRPr kumimoji="1" lang="ja-JP" altLang="en-US" sz="3600" b="1" dirty="0"/>
          </a:p>
        </p:txBody>
      </p:sp>
      <p:sp>
        <p:nvSpPr>
          <p:cNvPr id="3" name="コンテンツ プレースホルダー 2">
            <a:extLst>
              <a:ext uri="{FF2B5EF4-FFF2-40B4-BE49-F238E27FC236}">
                <a16:creationId xmlns:a16="http://schemas.microsoft.com/office/drawing/2014/main" id="{948EC205-926B-0102-9DB7-22F47A6A0726}"/>
              </a:ext>
            </a:extLst>
          </p:cNvPr>
          <p:cNvSpPr>
            <a:spLocks noGrp="1"/>
          </p:cNvSpPr>
          <p:nvPr>
            <p:ph idx="1"/>
          </p:nvPr>
        </p:nvSpPr>
        <p:spPr>
          <a:xfrm>
            <a:off x="838200" y="2475345"/>
            <a:ext cx="10515600" cy="2604655"/>
          </a:xfrm>
        </p:spPr>
        <p:txBody>
          <a:bodyPr>
            <a:normAutofit/>
          </a:bodyPr>
          <a:lstStyle/>
          <a:p>
            <a:pPr marL="0" indent="0">
              <a:lnSpc>
                <a:spcPct val="100000"/>
              </a:lnSpc>
              <a:buNone/>
            </a:pPr>
            <a:r>
              <a:rPr lang="en-US" altLang="ja-JP" sz="3200" dirty="0"/>
              <a:t>DX </a:t>
            </a:r>
            <a:r>
              <a:rPr lang="ja-JP" altLang="en-US" sz="3200" dirty="0"/>
              <a:t>推進課を設置し、取締役社長を統括責任者、</a:t>
            </a:r>
            <a:r>
              <a:rPr lang="en-US" altLang="ja-JP" sz="3200" dirty="0"/>
              <a:t>DX </a:t>
            </a:r>
            <a:r>
              <a:rPr lang="ja-JP" altLang="en-US" sz="3200"/>
              <a:t>推進課、および当該担当部長を</a:t>
            </a:r>
            <a:r>
              <a:rPr lang="ja-JP" altLang="en-US" sz="3200" dirty="0"/>
              <a:t>実務責任者とします。 </a:t>
            </a:r>
            <a:r>
              <a:rPr lang="en-US" altLang="ja-JP" sz="3200" dirty="0"/>
              <a:t>DX</a:t>
            </a:r>
            <a:r>
              <a:rPr lang="ja-JP" altLang="en-US" sz="3200" dirty="0"/>
              <a:t>推進課は全社横断的な部門とし、デジタル技術を活用し全部門の業務上の生産性向上と、デジタル人材教育を確実に推進します。 </a:t>
            </a:r>
            <a:endParaRPr kumimoji="1" lang="ja-JP" altLang="en-US" sz="3200" dirty="0"/>
          </a:p>
        </p:txBody>
      </p:sp>
    </p:spTree>
    <p:extLst>
      <p:ext uri="{BB962C8B-B14F-4D97-AF65-F5344CB8AC3E}">
        <p14:creationId xmlns:p14="http://schemas.microsoft.com/office/powerpoint/2010/main" val="1093603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3F901-E49B-A63D-3AE4-D7D4DCB7FBD3}"/>
              </a:ext>
            </a:extLst>
          </p:cNvPr>
          <p:cNvSpPr>
            <a:spLocks noGrp="1"/>
          </p:cNvSpPr>
          <p:nvPr>
            <p:ph type="title"/>
          </p:nvPr>
        </p:nvSpPr>
        <p:spPr>
          <a:xfrm>
            <a:off x="838199" y="27852"/>
            <a:ext cx="10515600" cy="1325563"/>
          </a:xfrm>
        </p:spPr>
        <p:txBody>
          <a:bodyPr>
            <a:normAutofit/>
          </a:bodyPr>
          <a:lstStyle/>
          <a:p>
            <a:r>
              <a:rPr lang="ja-JP" altLang="en-US" sz="3600" b="1" dirty="0"/>
              <a:t>３</a:t>
            </a:r>
            <a:r>
              <a:rPr lang="en-US" altLang="ja-JP" sz="3600" b="1" dirty="0"/>
              <a:t>-1</a:t>
            </a:r>
            <a:r>
              <a:rPr lang="ja-JP" altLang="en-US" sz="3600" b="1" dirty="0"/>
              <a:t>． 人材育成</a:t>
            </a:r>
            <a:endParaRPr kumimoji="1" lang="ja-JP" altLang="en-US" sz="3600" b="1" dirty="0"/>
          </a:p>
        </p:txBody>
      </p:sp>
      <p:sp>
        <p:nvSpPr>
          <p:cNvPr id="3" name="コンテンツ プレースホルダー 2">
            <a:extLst>
              <a:ext uri="{FF2B5EF4-FFF2-40B4-BE49-F238E27FC236}">
                <a16:creationId xmlns:a16="http://schemas.microsoft.com/office/drawing/2014/main" id="{948EC205-926B-0102-9DB7-22F47A6A0726}"/>
              </a:ext>
            </a:extLst>
          </p:cNvPr>
          <p:cNvSpPr>
            <a:spLocks noGrp="1"/>
          </p:cNvSpPr>
          <p:nvPr>
            <p:ph idx="1"/>
          </p:nvPr>
        </p:nvSpPr>
        <p:spPr>
          <a:xfrm>
            <a:off x="979054" y="1353415"/>
            <a:ext cx="10584873" cy="540039"/>
          </a:xfrm>
        </p:spPr>
        <p:txBody>
          <a:bodyPr>
            <a:normAutofit/>
          </a:bodyPr>
          <a:lstStyle/>
          <a:p>
            <a:pPr marL="0" indent="0">
              <a:lnSpc>
                <a:spcPct val="100000"/>
              </a:lnSpc>
              <a:buNone/>
            </a:pPr>
            <a:r>
              <a:rPr lang="en-US" altLang="ja-JP" sz="2200" b="0" i="0" dirty="0">
                <a:solidFill>
                  <a:srgbClr val="333333"/>
                </a:solidFill>
                <a:effectLst/>
                <a:latin typeface="游ゴシック" panose="020B0400000000000000" pitchFamily="50" charset="-128"/>
                <a:ea typeface="游ゴシック" panose="020B0400000000000000" pitchFamily="50" charset="-128"/>
              </a:rPr>
              <a:t>DX</a:t>
            </a:r>
            <a:r>
              <a:rPr lang="ja-JP" altLang="en-US" sz="2200" b="0" i="0" dirty="0">
                <a:solidFill>
                  <a:srgbClr val="333333"/>
                </a:solidFill>
                <a:effectLst/>
                <a:latin typeface="游ゴシック" panose="020B0400000000000000" pitchFamily="50" charset="-128"/>
                <a:ea typeface="游ゴシック" panose="020B0400000000000000" pitchFamily="50" charset="-128"/>
              </a:rPr>
              <a:t>化に適した社内体制を構築するために、以下のスキルを高める教育を行います。</a:t>
            </a:r>
            <a:endParaRPr kumimoji="1" lang="ja-JP" altLang="en-US" sz="2200" dirty="0"/>
          </a:p>
        </p:txBody>
      </p:sp>
      <p:sp>
        <p:nvSpPr>
          <p:cNvPr id="4" name="コンテンツ プレースホルダー 2">
            <a:extLst>
              <a:ext uri="{FF2B5EF4-FFF2-40B4-BE49-F238E27FC236}">
                <a16:creationId xmlns:a16="http://schemas.microsoft.com/office/drawing/2014/main" id="{F6811F17-ABEE-9187-EF33-2F6DE8080BB4}"/>
              </a:ext>
            </a:extLst>
          </p:cNvPr>
          <p:cNvSpPr txBox="1">
            <a:spLocks/>
          </p:cNvSpPr>
          <p:nvPr/>
        </p:nvSpPr>
        <p:spPr>
          <a:xfrm>
            <a:off x="1245754" y="2055235"/>
            <a:ext cx="9700491" cy="42718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altLang="ja-JP" sz="2400" b="1" i="0" dirty="0">
                <a:solidFill>
                  <a:srgbClr val="333333"/>
                </a:solidFill>
                <a:effectLst/>
                <a:latin typeface="游ゴシック" panose="020B0400000000000000" pitchFamily="50" charset="-128"/>
                <a:ea typeface="游ゴシック" panose="020B0400000000000000" pitchFamily="50" charset="-128"/>
              </a:rPr>
              <a:t>DX</a:t>
            </a:r>
            <a:r>
              <a:rPr lang="ja-JP" altLang="en-US" sz="2400" b="1" i="0" dirty="0">
                <a:solidFill>
                  <a:srgbClr val="333333"/>
                </a:solidFill>
                <a:effectLst/>
                <a:latin typeface="游ゴシック" panose="020B0400000000000000" pitchFamily="50" charset="-128"/>
                <a:ea typeface="游ゴシック" panose="020B0400000000000000" pitchFamily="50" charset="-128"/>
              </a:rPr>
              <a:t>の必要性を理解させる。</a:t>
            </a:r>
            <a:br>
              <a:rPr lang="ja-JP" altLang="en-US" sz="2400" b="1" i="0" dirty="0">
                <a:solidFill>
                  <a:srgbClr val="333333"/>
                </a:solidFill>
                <a:effectLst/>
                <a:latin typeface="游ゴシック" panose="020B0400000000000000" pitchFamily="50" charset="-128"/>
                <a:ea typeface="游ゴシック" panose="020B0400000000000000" pitchFamily="50" charset="-128"/>
              </a:rPr>
            </a:br>
            <a:r>
              <a:rPr lang="en-US" altLang="ja-JP" sz="2400" b="0" i="0" dirty="0">
                <a:solidFill>
                  <a:srgbClr val="333333"/>
                </a:solidFill>
                <a:effectLst/>
                <a:latin typeface="游ゴシック" panose="020B0400000000000000" pitchFamily="50" charset="-128"/>
                <a:ea typeface="游ゴシック" panose="020B0400000000000000" pitchFamily="50" charset="-128"/>
              </a:rPr>
              <a:t>DX</a:t>
            </a:r>
            <a:r>
              <a:rPr lang="ja-JP" altLang="en-US" sz="2400" b="0" i="0" dirty="0">
                <a:solidFill>
                  <a:srgbClr val="333333"/>
                </a:solidFill>
                <a:effectLst/>
                <a:latin typeface="游ゴシック" panose="020B0400000000000000" pitchFamily="50" charset="-128"/>
                <a:ea typeface="游ゴシック" panose="020B0400000000000000" pitchFamily="50" charset="-128"/>
              </a:rPr>
              <a:t>の必要性を理解させるためには、経営層から社員まで、</a:t>
            </a:r>
            <a:r>
              <a:rPr lang="en-US" altLang="ja-JP" sz="2400" b="0" i="0" dirty="0">
                <a:solidFill>
                  <a:srgbClr val="333333"/>
                </a:solidFill>
                <a:effectLst/>
                <a:latin typeface="游ゴシック" panose="020B0400000000000000" pitchFamily="50" charset="-128"/>
                <a:ea typeface="游ゴシック" panose="020B0400000000000000" pitchFamily="50" charset="-128"/>
              </a:rPr>
              <a:t>DX</a:t>
            </a:r>
            <a:r>
              <a:rPr lang="ja-JP" altLang="en-US" sz="2400" b="0" i="0" dirty="0">
                <a:solidFill>
                  <a:srgbClr val="333333"/>
                </a:solidFill>
                <a:effectLst/>
                <a:latin typeface="游ゴシック" panose="020B0400000000000000" pitchFamily="50" charset="-128"/>
                <a:ea typeface="游ゴシック" panose="020B0400000000000000" pitchFamily="50" charset="-128"/>
              </a:rPr>
              <a:t>の目的やメリットを明確に伝える必要があります。また、</a:t>
            </a:r>
            <a:r>
              <a:rPr lang="en-US" altLang="ja-JP" sz="2400" b="0" i="0" dirty="0">
                <a:solidFill>
                  <a:srgbClr val="333333"/>
                </a:solidFill>
                <a:effectLst/>
                <a:latin typeface="游ゴシック" panose="020B0400000000000000" pitchFamily="50" charset="-128"/>
                <a:ea typeface="游ゴシック" panose="020B0400000000000000" pitchFamily="50" charset="-128"/>
              </a:rPr>
              <a:t>DX</a:t>
            </a:r>
            <a:r>
              <a:rPr lang="ja-JP" altLang="en-US" sz="2400" b="0" i="0" dirty="0">
                <a:solidFill>
                  <a:srgbClr val="333333"/>
                </a:solidFill>
                <a:effectLst/>
                <a:latin typeface="游ゴシック" panose="020B0400000000000000" pitchFamily="50" charset="-128"/>
                <a:ea typeface="游ゴシック" panose="020B0400000000000000" pitchFamily="50" charset="-128"/>
              </a:rPr>
              <a:t>によってどのような変化が起こるのかを具体的にイメージできるようにします。</a:t>
            </a:r>
            <a:endParaRPr lang="en-US" altLang="ja-JP" sz="2400" b="0" i="0" dirty="0">
              <a:solidFill>
                <a:srgbClr val="333333"/>
              </a:solidFill>
              <a:effectLst/>
              <a:latin typeface="游ゴシック" panose="020B0400000000000000" pitchFamily="50" charset="-128"/>
              <a:ea typeface="游ゴシック" panose="020B0400000000000000" pitchFamily="50" charset="-128"/>
            </a:endParaRPr>
          </a:p>
          <a:p>
            <a:pPr marL="0" indent="0">
              <a:lnSpc>
                <a:spcPct val="100000"/>
              </a:lnSpc>
              <a:buFont typeface="Arial" panose="020B0604020202020204" pitchFamily="34" charset="0"/>
              <a:buNone/>
            </a:pPr>
            <a:r>
              <a:rPr lang="ja-JP" altLang="en-US" sz="2400" b="1" i="0" dirty="0">
                <a:solidFill>
                  <a:srgbClr val="333333"/>
                </a:solidFill>
                <a:effectLst/>
                <a:latin typeface="游ゴシック" panose="020B0400000000000000" pitchFamily="50" charset="-128"/>
                <a:ea typeface="游ゴシック" panose="020B0400000000000000" pitchFamily="50" charset="-128"/>
              </a:rPr>
              <a:t>デジタル技術を学ばせる。</a:t>
            </a:r>
            <a:br>
              <a:rPr lang="ja-JP" altLang="en-US" sz="2400" b="1" i="0" dirty="0">
                <a:solidFill>
                  <a:srgbClr val="333333"/>
                </a:solidFill>
                <a:effectLst/>
                <a:latin typeface="游ゴシック" panose="020B0400000000000000" pitchFamily="50" charset="-128"/>
                <a:ea typeface="游ゴシック" panose="020B0400000000000000" pitchFamily="50" charset="-128"/>
              </a:rPr>
            </a:br>
            <a:r>
              <a:rPr lang="en-US" altLang="ja-JP" sz="2400" b="0" i="0" dirty="0">
                <a:solidFill>
                  <a:srgbClr val="333333"/>
                </a:solidFill>
                <a:effectLst/>
                <a:latin typeface="游ゴシック" panose="020B0400000000000000" pitchFamily="50" charset="-128"/>
                <a:ea typeface="游ゴシック" panose="020B0400000000000000" pitchFamily="50" charset="-128"/>
              </a:rPr>
              <a:t>DX</a:t>
            </a:r>
            <a:r>
              <a:rPr lang="ja-JP" altLang="en-US" sz="2400" b="0" i="0" dirty="0">
                <a:solidFill>
                  <a:srgbClr val="333333"/>
                </a:solidFill>
                <a:effectLst/>
                <a:latin typeface="游ゴシック" panose="020B0400000000000000" pitchFamily="50" charset="-128"/>
                <a:ea typeface="游ゴシック" panose="020B0400000000000000" pitchFamily="50" charset="-128"/>
              </a:rPr>
              <a:t>人材には、デジタル技術を活用してビジネスに新しい風を起こすことができる能力が求められます。そのため、デジタル技術を学ぶ機会を提供します。</a:t>
            </a:r>
            <a:endParaRPr lang="en-US" altLang="ja-JP" sz="2400" b="0" i="0" dirty="0">
              <a:solidFill>
                <a:srgbClr val="333333"/>
              </a:solidFill>
              <a:effectLst/>
              <a:latin typeface="游ゴシック" panose="020B0400000000000000" pitchFamily="50" charset="-128"/>
              <a:ea typeface="游ゴシック" panose="020B0400000000000000" pitchFamily="50" charset="-128"/>
            </a:endParaRPr>
          </a:p>
          <a:p>
            <a:pPr marL="0" indent="0">
              <a:lnSpc>
                <a:spcPct val="100000"/>
              </a:lnSpc>
              <a:buFont typeface="Arial" panose="020B0604020202020204" pitchFamily="34" charset="0"/>
              <a:buNone/>
            </a:pPr>
            <a:r>
              <a:rPr lang="ja-JP" altLang="en-US" sz="2400" b="1" i="0" dirty="0">
                <a:solidFill>
                  <a:srgbClr val="333333"/>
                </a:solidFill>
                <a:effectLst/>
                <a:latin typeface="游ゴシック" panose="020B0400000000000000" pitchFamily="50" charset="-128"/>
                <a:ea typeface="游ゴシック" panose="020B0400000000000000" pitchFamily="50" charset="-128"/>
              </a:rPr>
              <a:t>継続的に学習する機会を提供する。</a:t>
            </a:r>
            <a:br>
              <a:rPr lang="ja-JP" altLang="en-US" sz="2400" b="1" i="0" dirty="0">
                <a:solidFill>
                  <a:srgbClr val="333333"/>
                </a:solidFill>
                <a:effectLst/>
                <a:latin typeface="游ゴシック" panose="020B0400000000000000" pitchFamily="50" charset="-128"/>
                <a:ea typeface="游ゴシック" panose="020B0400000000000000" pitchFamily="50" charset="-128"/>
              </a:rPr>
            </a:br>
            <a:r>
              <a:rPr lang="ja-JP" altLang="en-US" sz="2400" b="0" i="0" dirty="0">
                <a:solidFill>
                  <a:srgbClr val="333333"/>
                </a:solidFill>
                <a:effectLst/>
                <a:latin typeface="游ゴシック" panose="020B0400000000000000" pitchFamily="50" charset="-128"/>
                <a:ea typeface="游ゴシック" panose="020B0400000000000000" pitchFamily="50" charset="-128"/>
              </a:rPr>
              <a:t>デジタル技術は日々進化しています。そのため、</a:t>
            </a:r>
            <a:r>
              <a:rPr lang="en-US" altLang="ja-JP" sz="2400" b="0" i="0" dirty="0">
                <a:solidFill>
                  <a:srgbClr val="333333"/>
                </a:solidFill>
                <a:effectLst/>
                <a:latin typeface="游ゴシック" panose="020B0400000000000000" pitchFamily="50" charset="-128"/>
                <a:ea typeface="游ゴシック" panose="020B0400000000000000" pitchFamily="50" charset="-128"/>
              </a:rPr>
              <a:t>DX</a:t>
            </a:r>
            <a:r>
              <a:rPr lang="ja-JP" altLang="en-US" sz="2400" b="0" i="0" dirty="0">
                <a:solidFill>
                  <a:srgbClr val="333333"/>
                </a:solidFill>
                <a:effectLst/>
                <a:latin typeface="游ゴシック" panose="020B0400000000000000" pitchFamily="50" charset="-128"/>
                <a:ea typeface="游ゴシック" panose="020B0400000000000000" pitchFamily="50" charset="-128"/>
              </a:rPr>
              <a:t>人材には、継続的に学習する機会を提供します。</a:t>
            </a:r>
            <a:endParaRPr lang="en-US" altLang="ja-JP" sz="2400" b="0" i="0" dirty="0">
              <a:solidFill>
                <a:srgbClr val="333333"/>
              </a:solidFill>
              <a:effectLst/>
              <a:latin typeface="游ゴシック" panose="020B0400000000000000" pitchFamily="50" charset="-128"/>
              <a:ea typeface="游ゴシック" panose="020B0400000000000000" pitchFamily="50" charset="-128"/>
            </a:endParaRPr>
          </a:p>
          <a:p>
            <a:pPr marL="0" indent="0">
              <a:lnSpc>
                <a:spcPct val="100000"/>
              </a:lnSpc>
              <a:buFont typeface="Arial" panose="020B0604020202020204" pitchFamily="34" charset="0"/>
              <a:buNone/>
            </a:pPr>
            <a:endParaRPr lang="ja-JP" altLang="en-US" sz="2400" dirty="0"/>
          </a:p>
        </p:txBody>
      </p:sp>
    </p:spTree>
    <p:extLst>
      <p:ext uri="{BB962C8B-B14F-4D97-AF65-F5344CB8AC3E}">
        <p14:creationId xmlns:p14="http://schemas.microsoft.com/office/powerpoint/2010/main" val="1107804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4DD754-ECF3-DDF1-725E-CDE4D2C1168F}"/>
              </a:ext>
            </a:extLst>
          </p:cNvPr>
          <p:cNvSpPr>
            <a:spLocks noGrp="1"/>
          </p:cNvSpPr>
          <p:nvPr>
            <p:ph type="title"/>
          </p:nvPr>
        </p:nvSpPr>
        <p:spPr/>
        <p:txBody>
          <a:bodyPr>
            <a:normAutofit/>
          </a:bodyPr>
          <a:lstStyle/>
          <a:p>
            <a:r>
              <a:rPr lang="ja-JP" altLang="en-US" sz="3600" b="1" dirty="0"/>
              <a:t>４． 最新の情報処理技術を活用するための環境整備の具体的方策 </a:t>
            </a:r>
            <a:endParaRPr kumimoji="1" lang="ja-JP" altLang="en-US" sz="3600" b="1" dirty="0"/>
          </a:p>
        </p:txBody>
      </p:sp>
      <p:sp>
        <p:nvSpPr>
          <p:cNvPr id="3" name="コンテンツ プレースホルダー 2">
            <a:extLst>
              <a:ext uri="{FF2B5EF4-FFF2-40B4-BE49-F238E27FC236}">
                <a16:creationId xmlns:a16="http://schemas.microsoft.com/office/drawing/2014/main" id="{FA612D6E-373F-BA0B-EDFC-EC8076E1F67C}"/>
              </a:ext>
            </a:extLst>
          </p:cNvPr>
          <p:cNvSpPr>
            <a:spLocks noGrp="1"/>
          </p:cNvSpPr>
          <p:nvPr>
            <p:ph idx="1"/>
          </p:nvPr>
        </p:nvSpPr>
        <p:spPr/>
        <p:txBody>
          <a:bodyPr>
            <a:normAutofit/>
          </a:bodyPr>
          <a:lstStyle/>
          <a:p>
            <a:pPr marL="0" indent="0">
              <a:lnSpc>
                <a:spcPct val="100000"/>
              </a:lnSpc>
              <a:buNone/>
            </a:pPr>
            <a:r>
              <a:rPr lang="ja-JP" altLang="en-US" dirty="0"/>
              <a:t>① 業務改善の為、</a:t>
            </a:r>
            <a:r>
              <a:rPr lang="en-US" altLang="ja-JP" dirty="0"/>
              <a:t>AI</a:t>
            </a:r>
            <a:r>
              <a:rPr lang="ja-JP" altLang="en-US" dirty="0"/>
              <a:t>、</a:t>
            </a:r>
            <a:r>
              <a:rPr lang="en-US" altLang="ja-JP" dirty="0"/>
              <a:t>RPA</a:t>
            </a:r>
            <a:r>
              <a:rPr lang="ja-JP" altLang="en-US" dirty="0"/>
              <a:t>、</a:t>
            </a:r>
            <a:r>
              <a:rPr lang="en-US" altLang="ja-JP" dirty="0"/>
              <a:t>BI</a:t>
            </a:r>
            <a:r>
              <a:rPr lang="ja-JP" altLang="en-US" dirty="0"/>
              <a:t>ツール、等の活用をすすめます。</a:t>
            </a:r>
            <a:endParaRPr lang="en-US" altLang="ja-JP" dirty="0"/>
          </a:p>
          <a:p>
            <a:pPr marL="0" indent="0">
              <a:lnSpc>
                <a:spcPct val="100000"/>
              </a:lnSpc>
              <a:buNone/>
            </a:pPr>
            <a:endParaRPr lang="en-US" altLang="ja-JP" dirty="0"/>
          </a:p>
          <a:p>
            <a:pPr marL="0" indent="0">
              <a:lnSpc>
                <a:spcPct val="100000"/>
              </a:lnSpc>
              <a:buNone/>
            </a:pPr>
            <a:r>
              <a:rPr lang="ja-JP" altLang="en-US" dirty="0"/>
              <a:t>② 全工程を追跡できるトレーサビリティシステムを構築し、管理業務の効率化と作業性の改善、生産コストの低減を実現します。</a:t>
            </a:r>
            <a:endParaRPr lang="en-US" altLang="ja-JP" dirty="0"/>
          </a:p>
          <a:p>
            <a:pPr marL="0" indent="0">
              <a:lnSpc>
                <a:spcPct val="100000"/>
              </a:lnSpc>
              <a:buNone/>
            </a:pPr>
            <a:endParaRPr lang="en-US" altLang="ja-JP" dirty="0"/>
          </a:p>
          <a:p>
            <a:pPr marL="0" indent="0">
              <a:lnSpc>
                <a:spcPct val="100000"/>
              </a:lnSpc>
              <a:buNone/>
            </a:pPr>
            <a:r>
              <a:rPr lang="ja-JP" altLang="en-US" dirty="0"/>
              <a:t>③ 情報セキュリティに留意し、悪意のあるアクセスから企業・組織が保有する情報資産をサイバー攻撃や内部不正から情報を守ります。</a:t>
            </a:r>
            <a:endParaRPr kumimoji="1" lang="ja-JP" altLang="en-US" dirty="0"/>
          </a:p>
        </p:txBody>
      </p:sp>
    </p:spTree>
    <p:extLst>
      <p:ext uri="{BB962C8B-B14F-4D97-AF65-F5344CB8AC3E}">
        <p14:creationId xmlns:p14="http://schemas.microsoft.com/office/powerpoint/2010/main" val="2268501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2E8160-8B7F-5822-3125-940AD0A0CAAE}"/>
              </a:ext>
            </a:extLst>
          </p:cNvPr>
          <p:cNvSpPr>
            <a:spLocks noGrp="1"/>
          </p:cNvSpPr>
          <p:nvPr>
            <p:ph type="title"/>
          </p:nvPr>
        </p:nvSpPr>
        <p:spPr/>
        <p:txBody>
          <a:bodyPr>
            <a:normAutofit/>
          </a:bodyPr>
          <a:lstStyle/>
          <a:p>
            <a:r>
              <a:rPr lang="ja-JP" altLang="en-US" sz="3600" b="1" dirty="0"/>
              <a:t>５． 戦略の達成状況に係る指標の決定 </a:t>
            </a:r>
            <a:endParaRPr kumimoji="1" lang="ja-JP" altLang="en-US" sz="3600" b="1" dirty="0"/>
          </a:p>
        </p:txBody>
      </p:sp>
      <p:sp>
        <p:nvSpPr>
          <p:cNvPr id="3" name="コンテンツ プレースホルダー 2">
            <a:extLst>
              <a:ext uri="{FF2B5EF4-FFF2-40B4-BE49-F238E27FC236}">
                <a16:creationId xmlns:a16="http://schemas.microsoft.com/office/drawing/2014/main" id="{4EEB1A38-643C-896D-2FB9-6EAF2F258CCD}"/>
              </a:ext>
            </a:extLst>
          </p:cNvPr>
          <p:cNvSpPr>
            <a:spLocks noGrp="1"/>
          </p:cNvSpPr>
          <p:nvPr>
            <p:ph idx="1"/>
          </p:nvPr>
        </p:nvSpPr>
        <p:spPr>
          <a:xfrm>
            <a:off x="434109" y="1825625"/>
            <a:ext cx="11757891" cy="4351338"/>
          </a:xfrm>
        </p:spPr>
        <p:txBody>
          <a:bodyPr>
            <a:normAutofit/>
          </a:bodyPr>
          <a:lstStyle/>
          <a:p>
            <a:pPr marL="0" indent="0">
              <a:lnSpc>
                <a:spcPct val="100000"/>
              </a:lnSpc>
              <a:buNone/>
            </a:pPr>
            <a:r>
              <a:rPr lang="en-US" altLang="ja-JP" dirty="0"/>
              <a:t>DX</a:t>
            </a:r>
            <a:r>
              <a:rPr lang="ja-JP" altLang="en-US" dirty="0"/>
              <a:t>推進による業務改善の指標として下記</a:t>
            </a:r>
            <a:r>
              <a:rPr lang="en-US" altLang="ja-JP" dirty="0"/>
              <a:t>KPI</a:t>
            </a:r>
            <a:r>
              <a:rPr lang="ja-JP" altLang="en-US" dirty="0"/>
              <a:t>を設定し、継続的な改善をすすめます。 </a:t>
            </a:r>
            <a:endParaRPr lang="en-US" altLang="ja-JP" dirty="0"/>
          </a:p>
          <a:p>
            <a:pPr>
              <a:lnSpc>
                <a:spcPct val="100000"/>
              </a:lnSpc>
            </a:pPr>
            <a:endParaRPr lang="en-US" altLang="ja-JP" dirty="0"/>
          </a:p>
          <a:p>
            <a:pPr marL="0" indent="0">
              <a:lnSpc>
                <a:spcPct val="100000"/>
              </a:lnSpc>
              <a:buNone/>
            </a:pPr>
            <a:r>
              <a:rPr lang="ja-JP" altLang="en-US" dirty="0"/>
              <a:t>・デジタライゼーションによる業務改善時間（時間ｈ</a:t>
            </a:r>
            <a:r>
              <a:rPr lang="en-US" altLang="ja-JP" dirty="0"/>
              <a:t>/</a:t>
            </a:r>
            <a:r>
              <a:rPr lang="ja-JP" altLang="en-US" dirty="0"/>
              <a:t>年間）</a:t>
            </a:r>
            <a:endParaRPr lang="en-US" altLang="ja-JP" dirty="0"/>
          </a:p>
          <a:p>
            <a:pPr marL="0" indent="0">
              <a:lnSpc>
                <a:spcPct val="100000"/>
              </a:lnSpc>
              <a:buNone/>
            </a:pPr>
            <a:endParaRPr lang="en-US" altLang="ja-JP" dirty="0"/>
          </a:p>
          <a:p>
            <a:pPr marL="0" indent="0">
              <a:lnSpc>
                <a:spcPct val="100000"/>
              </a:lnSpc>
              <a:buNone/>
            </a:pPr>
            <a:r>
              <a:rPr lang="ja-JP" altLang="en-US" dirty="0"/>
              <a:t>・スマートファクトリー化による人時生産性の向上 </a:t>
            </a:r>
            <a:endParaRPr lang="en-US" altLang="ja-JP" dirty="0"/>
          </a:p>
          <a:p>
            <a:pPr marL="0" indent="0">
              <a:lnSpc>
                <a:spcPct val="100000"/>
              </a:lnSpc>
              <a:buNone/>
            </a:pPr>
            <a:endParaRPr kumimoji="1" lang="en-US" altLang="ja-JP" dirty="0"/>
          </a:p>
          <a:p>
            <a:pPr marL="0" indent="0">
              <a:lnSpc>
                <a:spcPct val="100000"/>
              </a:lnSpc>
              <a:buNone/>
            </a:pPr>
            <a:r>
              <a:rPr lang="ja-JP" altLang="en-US" dirty="0"/>
              <a:t>・</a:t>
            </a:r>
            <a:r>
              <a:rPr lang="en-US" altLang="ja-JP" dirty="0"/>
              <a:t>ES</a:t>
            </a:r>
            <a:r>
              <a:rPr lang="ja-JP" altLang="en-US" dirty="0"/>
              <a:t>調査における「仕事の手ごたえ」、「自己成長の機会」項目の向上</a:t>
            </a:r>
            <a:endParaRPr kumimoji="1" lang="ja-JP" altLang="en-US" dirty="0"/>
          </a:p>
        </p:txBody>
      </p:sp>
    </p:spTree>
    <p:extLst>
      <p:ext uri="{BB962C8B-B14F-4D97-AF65-F5344CB8AC3E}">
        <p14:creationId xmlns:p14="http://schemas.microsoft.com/office/powerpoint/2010/main" val="122967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E194CB-4CB1-2E99-9BEC-1097FAD8E64D}"/>
              </a:ext>
            </a:extLst>
          </p:cNvPr>
          <p:cNvSpPr>
            <a:spLocks noGrp="1"/>
          </p:cNvSpPr>
          <p:nvPr>
            <p:ph type="title"/>
          </p:nvPr>
        </p:nvSpPr>
        <p:spPr/>
        <p:txBody>
          <a:bodyPr>
            <a:normAutofit/>
          </a:bodyPr>
          <a:lstStyle/>
          <a:p>
            <a:r>
              <a:rPr lang="ja-JP" altLang="en-US" sz="3600" b="1" dirty="0"/>
              <a:t>６．実務執行総括責任者による効果的な戦略の推進等を図るために必要な情報発信</a:t>
            </a:r>
            <a:endParaRPr kumimoji="1" lang="ja-JP" altLang="en-US" sz="3600" b="1" dirty="0"/>
          </a:p>
        </p:txBody>
      </p:sp>
      <p:sp>
        <p:nvSpPr>
          <p:cNvPr id="3" name="コンテンツ プレースホルダー 2">
            <a:extLst>
              <a:ext uri="{FF2B5EF4-FFF2-40B4-BE49-F238E27FC236}">
                <a16:creationId xmlns:a16="http://schemas.microsoft.com/office/drawing/2014/main" id="{0607EF34-5041-70ED-BB25-8F0E6971DB61}"/>
              </a:ext>
            </a:extLst>
          </p:cNvPr>
          <p:cNvSpPr>
            <a:spLocks noGrp="1"/>
          </p:cNvSpPr>
          <p:nvPr>
            <p:ph idx="1"/>
          </p:nvPr>
        </p:nvSpPr>
        <p:spPr/>
        <p:txBody>
          <a:bodyPr/>
          <a:lstStyle/>
          <a:p>
            <a:pPr marL="0" indent="0">
              <a:lnSpc>
                <a:spcPct val="100000"/>
              </a:lnSpc>
              <a:buNone/>
            </a:pPr>
            <a:r>
              <a:rPr kumimoji="1" lang="ja-JP" altLang="en-US" dirty="0"/>
              <a:t>・</a:t>
            </a:r>
            <a:r>
              <a:rPr kumimoji="1" lang="en-US" altLang="ja-JP" dirty="0"/>
              <a:t>DX</a:t>
            </a:r>
            <a:r>
              <a:rPr kumimoji="1" lang="ja-JP" altLang="en-US" dirty="0"/>
              <a:t>戦略を</a:t>
            </a:r>
            <a:r>
              <a:rPr kumimoji="1" lang="en-US" altLang="ja-JP" dirty="0"/>
              <a:t>DX</a:t>
            </a:r>
            <a:r>
              <a:rPr kumimoji="1" lang="ja-JP" altLang="en-US" dirty="0"/>
              <a:t>推進課の方針へ落とし込み、進捗を管理します。</a:t>
            </a:r>
            <a:endParaRPr kumimoji="1" lang="en-US" altLang="ja-JP" dirty="0"/>
          </a:p>
          <a:p>
            <a:pPr marL="0" indent="0">
              <a:lnSpc>
                <a:spcPct val="100000"/>
              </a:lnSpc>
              <a:buNone/>
            </a:pPr>
            <a:endParaRPr lang="en-US" altLang="ja-JP" dirty="0"/>
          </a:p>
          <a:p>
            <a:pPr marL="0" indent="0">
              <a:lnSpc>
                <a:spcPct val="100000"/>
              </a:lnSpc>
              <a:buNone/>
            </a:pPr>
            <a:r>
              <a:rPr kumimoji="1" lang="ja-JP" altLang="en-US" dirty="0"/>
              <a:t>・２週間に</a:t>
            </a:r>
            <a:r>
              <a:rPr kumimoji="1" lang="en-US" altLang="ja-JP" dirty="0"/>
              <a:t>1</a:t>
            </a:r>
            <a:r>
              <a:rPr kumimoji="1" lang="ja-JP" altLang="en-US" dirty="0"/>
              <a:t>度開催される役員会（推進会議）にて、</a:t>
            </a:r>
            <a:r>
              <a:rPr kumimoji="1" lang="en-US" altLang="ja-JP" dirty="0"/>
              <a:t>DX</a:t>
            </a:r>
            <a:r>
              <a:rPr kumimoji="1" lang="ja-JP" altLang="en-US" dirty="0"/>
              <a:t>推進課に</a:t>
            </a:r>
            <a:r>
              <a:rPr kumimoji="1" lang="ja-JP" altLang="en-US"/>
              <a:t>よる活動状況を</a:t>
            </a:r>
            <a:r>
              <a:rPr kumimoji="1" lang="ja-JP" altLang="en-US" dirty="0"/>
              <a:t>報告</a:t>
            </a:r>
            <a:r>
              <a:rPr lang="ja-JP" altLang="en-US" dirty="0"/>
              <a:t>し、フィードバックをもらうことで、</a:t>
            </a:r>
            <a:r>
              <a:rPr lang="en-US" altLang="ja-JP" dirty="0"/>
              <a:t>PDCA</a:t>
            </a:r>
            <a:r>
              <a:rPr lang="ja-JP" altLang="en-US" dirty="0"/>
              <a:t>を回していきます</a:t>
            </a:r>
            <a:r>
              <a:rPr kumimoji="1" lang="ja-JP" altLang="en-US" dirty="0"/>
              <a:t>。</a:t>
            </a:r>
          </a:p>
        </p:txBody>
      </p:sp>
    </p:spTree>
    <p:extLst>
      <p:ext uri="{BB962C8B-B14F-4D97-AF65-F5344CB8AC3E}">
        <p14:creationId xmlns:p14="http://schemas.microsoft.com/office/powerpoint/2010/main" val="36114228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226</TotalTime>
  <Words>717</Words>
  <Application>Microsoft Office PowerPoint</Application>
  <PresentationFormat>ワイド画面</PresentationFormat>
  <Paragraphs>44</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游ゴシック Light</vt:lpstr>
      <vt:lpstr>Arial</vt:lpstr>
      <vt:lpstr>Office テーマ</vt:lpstr>
      <vt:lpstr>九州タブチにおけるDX戦略について</vt:lpstr>
      <vt:lpstr>１． 企業経営の方向性及び情報処理技術の活用の方向性</vt:lpstr>
      <vt:lpstr>2． 企業経営及び情報処理技術の活用の具体的な戦略 </vt:lpstr>
      <vt:lpstr>３． 戦略を効果的に進めるための体制 </vt:lpstr>
      <vt:lpstr>３-1． 人材育成</vt:lpstr>
      <vt:lpstr>４． 最新の情報処理技術を活用するための環境整備の具体的方策 </vt:lpstr>
      <vt:lpstr>５． 戦略の達成状況に係る指標の決定 </vt:lpstr>
      <vt:lpstr>６．実務執行総括責任者による効果的な戦略の推進等を図るために必要な情報発信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kt180628@outlook.jp</dc:creator>
  <cp:lastModifiedBy>kt180628@outlook.jp</cp:lastModifiedBy>
  <cp:revision>6</cp:revision>
  <dcterms:created xsi:type="dcterms:W3CDTF">2024-07-18T04:04:48Z</dcterms:created>
  <dcterms:modified xsi:type="dcterms:W3CDTF">2024-10-29T01:55:37Z</dcterms:modified>
</cp:coreProperties>
</file>